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3" r:id="rId2"/>
    <p:sldId id="267" r:id="rId3"/>
    <p:sldId id="270" r:id="rId4"/>
    <p:sldId id="275" r:id="rId5"/>
    <p:sldId id="273" r:id="rId6"/>
    <p:sldId id="277" r:id="rId7"/>
    <p:sldId id="276" r:id="rId8"/>
    <p:sldId id="278" r:id="rId9"/>
    <p:sldId id="289" r:id="rId10"/>
    <p:sldId id="283" r:id="rId11"/>
    <p:sldId id="290" r:id="rId12"/>
    <p:sldId id="291" r:id="rId13"/>
    <p:sldId id="292" r:id="rId14"/>
    <p:sldId id="272" r:id="rId15"/>
    <p:sldId id="287" r:id="rId16"/>
    <p:sldId id="262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467" autoAdjust="0"/>
  </p:normalViewPr>
  <p:slideViewPr>
    <p:cSldViewPr>
      <p:cViewPr varScale="1">
        <p:scale>
          <a:sx n="63" d="100"/>
          <a:sy n="63" d="100"/>
        </p:scale>
        <p:origin x="-3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7269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9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E485A-9F52-4252-B23B-7E17B0DC200A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E0638-78A2-4C0F-B51D-1D5A7FE0EC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87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87A65-9BC1-402A-8CD7-AD5479862E45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997903-8C89-4C36-B704-9E1029C344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9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Give out pamphlets – Chairman </a:t>
            </a:r>
            <a:r>
              <a:rPr lang="en-US" dirty="0" err="1" smtClean="0"/>
              <a:t>Jaszko</a:t>
            </a:r>
            <a:r>
              <a:rPr lang="en-US" dirty="0" smtClean="0"/>
              <a:t> – outreach for safety culture – read it – explains philosophy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Here’s an example of what a lot of people think safety culture</a:t>
            </a:r>
            <a:r>
              <a:rPr lang="en-US" baseline="0" dirty="0" smtClean="0"/>
              <a:t> is.  A checklist of safety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question we keep revisiting, time and time again.  As demonstrated yesterday – it is a highly personal</a:t>
            </a:r>
            <a:r>
              <a:rPr lang="en-US" baseline="0" dirty="0" smtClean="0"/>
              <a:t> decision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 bang theory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Safety Culture requires planning – you can’t just say you have it if you have not thought about 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Likewise, safety culture</a:t>
            </a:r>
            <a:r>
              <a:rPr lang="en-US" baseline="0" dirty="0" smtClean="0"/>
              <a:t> requires an awareness of what safety is.  What it is to achieve in the real world with suboptimal conditions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It’s more difficult to implement that you’d think.  Short</a:t>
            </a:r>
            <a:r>
              <a:rPr lang="en-US" baseline="0" dirty="0" smtClean="0"/>
              <a:t> term e</a:t>
            </a:r>
            <a:r>
              <a:rPr lang="en-US" dirty="0" smtClean="0"/>
              <a:t>conomics or corporate cultural trumps safety considerations.</a:t>
            </a:r>
            <a:r>
              <a:rPr lang="en-US" baseline="0" dirty="0" smtClean="0"/>
              <a:t>  Safety must be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Decisions, behavior, and respect for each other are</a:t>
            </a:r>
            <a:r>
              <a:rPr lang="en-US" baseline="0" dirty="0" smtClean="0"/>
              <a:t> key components to safety culture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identification</a:t>
            </a:r>
            <a:r>
              <a:rPr lang="en-US" baseline="0" dirty="0" smtClean="0"/>
              <a:t> and issues potentially affecting safety are identified, evaluated, and corrected promptly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Questioning</a:t>
            </a:r>
            <a:r>
              <a:rPr lang="en-US" baseline="0" dirty="0" smtClean="0"/>
              <a:t> means not being complacent &amp; being aware of work </a:t>
            </a:r>
            <a:r>
              <a:rPr lang="en-US" baseline="0" dirty="0" err="1" smtClean="0"/>
              <a:t>env</a:t>
            </a:r>
            <a:r>
              <a:rPr lang="en-US" baseline="0" dirty="0" smtClean="0"/>
              <a:t> and questioning processes that might cause an unsafe condition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will implement by weighing licensing</a:t>
            </a:r>
            <a:r>
              <a:rPr lang="en-US" baseline="0" dirty="0" smtClean="0"/>
              <a:t> &amp; registration reviews, and root cause analysis for noncompliance, against safety culture traits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Outreach to licensees as it is applied to licensing, registrations</a:t>
            </a:r>
            <a:r>
              <a:rPr lang="en-US" baseline="0" dirty="0" smtClean="0"/>
              <a:t> and inspections, incident response.  Next to the last slide!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at the end of the day, we can all go fishing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997903-8C89-4C36-B704-9E1029C3449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0D852-708E-4475-999E-75DCD88EEC38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F3DF1-9F9B-457F-9847-71B9E01CBF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at RPS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are now part of the Department of Health and Human Services – Division of Health Services Regulation</a:t>
            </a:r>
          </a:p>
          <a:p>
            <a:r>
              <a:rPr lang="en-US" dirty="0" smtClean="0"/>
              <a:t>STILL Radiation Protection Section</a:t>
            </a:r>
          </a:p>
          <a:p>
            <a:r>
              <a:rPr lang="en-US" dirty="0" smtClean="0"/>
              <a:t>STILL at same address with same phone numbers</a:t>
            </a:r>
          </a:p>
          <a:p>
            <a:r>
              <a:rPr lang="en-US" dirty="0" smtClean="0"/>
              <a:t>BUT ==== NEW E-MAIL ADDRESSES!!!</a:t>
            </a:r>
          </a:p>
          <a:p>
            <a:pPr marL="0" indent="0" algn="ctr">
              <a:buNone/>
            </a:pPr>
            <a:r>
              <a:rPr lang="en-US" smtClean="0"/>
              <a:t>Firstname.lastname@dhhs.nc.gov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04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9248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Safety Culture: Implementation and Expectations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48006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 descr="S:\Scratch Space - Anything for anybody\Pictures\Response Vehicle (RAM Suburban) Pics\mi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4800600"/>
            <a:ext cx="1981200" cy="1752600"/>
          </a:xfrm>
          <a:prstGeom prst="rect">
            <a:avLst/>
          </a:prstGeom>
          <a:noFill/>
        </p:spPr>
      </p:pic>
      <p:pic>
        <p:nvPicPr>
          <p:cNvPr id="2058" name="Picture 10" descr="S:\Scratch Space - Anything for anybody\Pictures\DHGriffin Pixs\Traincar-brakeen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4800600"/>
            <a:ext cx="2057400" cy="17335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4800" y="152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62200" y="4800600"/>
            <a:ext cx="2133600" cy="1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524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543800" cy="35814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chemeClr val="tx1"/>
                </a:solidFill>
              </a:rPr>
              <a:t>Revolves around the question:</a:t>
            </a:r>
          </a:p>
          <a:p>
            <a:pPr lvl="0"/>
            <a:r>
              <a:rPr lang="en-US" b="1" dirty="0" smtClean="0">
                <a:solidFill>
                  <a:schemeClr val="tx1"/>
                </a:solidFill>
              </a:rPr>
              <a:t>How Safe is Safe?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 Risks</a:t>
            </a:r>
            <a:endParaRPr lang="en-US" b="1" dirty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 Perception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 Consequences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 descr="fpak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2133600" cy="2133600"/>
          </a:xfrm>
          <a:prstGeom prst="rect">
            <a:avLst/>
          </a:prstGeom>
          <a:noFill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0800" y="152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Airline Safety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543800" cy="35814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1,000,000 flight miles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5 year period from 2004 to 2009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67.5 accidents 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3 fatal accidents</a:t>
            </a:r>
          </a:p>
          <a:p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"/>
            <a:ext cx="2133600" cy="1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S:\Scratch Space - Anything for anybody\Pictures\Response Vehicle (RAM Suburban) Pics\mi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52400"/>
            <a:ext cx="1981200" cy="1752600"/>
          </a:xfrm>
          <a:prstGeom prst="rect">
            <a:avLst/>
          </a:prstGeom>
          <a:noFill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0" descr="S:\Scratch Space - Anything for anybody\Pictures\DHGriffin Pixs\Traincar-brakeen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52400"/>
            <a:ext cx="2057400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Nuclear Safety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543800" cy="3581400"/>
          </a:xfrm>
        </p:spPr>
        <p:txBody>
          <a:bodyPr>
            <a:normAutofit lnSpcReduction="10000"/>
          </a:bodyPr>
          <a:lstStyle/>
          <a:p>
            <a:pPr marL="225425" indent="-225425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14,400 Cumulative Reactor Years in 32                                                 Countries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3 major accidents</a:t>
            </a:r>
          </a:p>
          <a:p>
            <a:pPr marL="225425" indent="-225425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2 of the 3 caused possible radiation fatalities in other countries</a:t>
            </a:r>
          </a:p>
          <a:p>
            <a:pPr marL="225425" indent="-225425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 Only 1 major US accident and it caused no fatalities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9" name="Picture 9" descr="S:\Scratch Space - Anything for anybody\Pictures\Response Vehicle (RAM Suburban) Pics\mi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8600"/>
            <a:ext cx="1981200" cy="1752600"/>
          </a:xfrm>
          <a:prstGeom prst="rect">
            <a:avLst/>
          </a:prstGeom>
          <a:noFill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622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what is Safety Culture?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95400"/>
            <a:ext cx="6400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0"/>
            <a:ext cx="7280787" cy="6839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6781800" cy="685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Safety Culture is: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848600" cy="38862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 Organization’s core values and behaviors</a:t>
            </a:r>
          </a:p>
          <a:p>
            <a:pPr algn="l"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</a:rPr>
              <a:t> Everyone’s collective commitment to safety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Emphasize safety over competing goals to ensure the protection of people and the environment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52400"/>
            <a:ext cx="2133600" cy="1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Culture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Personal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Leaders demonstrate a commitment to safety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Everyone takes responsibility for safety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Mutual trust and respect between everyone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Culture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Institutional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Encourages continuous learning about safety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Safety consciousness is “blame free”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Communications focus on safety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Culture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Actionable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Questioning the work status quo is expected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Problems impacting safety are dealt with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Process planning and control promote safety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8001000" cy="1219200"/>
          </a:xfrm>
        </p:spPr>
        <p:txBody>
          <a:bodyPr>
            <a:normAutofit/>
          </a:bodyPr>
          <a:lstStyle/>
          <a:p>
            <a:r>
              <a:rPr lang="en-US" dirty="0" smtClean="0"/>
              <a:t>Safety Culture provides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600200"/>
            <a:ext cx="7924800" cy="1143000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</a:rPr>
              <a:t>Reasonable </a:t>
            </a:r>
            <a:r>
              <a:rPr lang="en-US" b="1" dirty="0">
                <a:solidFill>
                  <a:srgbClr val="FF0000"/>
                </a:solidFill>
              </a:rPr>
              <a:t>Assurance of Adequate Safety, Not Absolute Assurance of Perfect Safety</a:t>
            </a:r>
          </a:p>
          <a:p>
            <a:endParaRPr lang="en-US" dirty="0"/>
          </a:p>
        </p:txBody>
      </p:sp>
      <p:pic>
        <p:nvPicPr>
          <p:cNvPr id="3074" name="Picture 2" descr="E:\POVsledding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200400"/>
            <a:ext cx="9144000" cy="2743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“Safety Culture is where it’s at!”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543800" cy="3581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Existing Components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 Licensing/Registrations/Inspections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Increased Security Controls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 LTS/WBL</a:t>
            </a:r>
          </a:p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  NMED/NSTS</a:t>
            </a:r>
          </a:p>
          <a:p>
            <a:pPr algn="l"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2133600" cy="1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152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smtClean="0"/>
              <a:t>Support of the Policy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743200"/>
            <a:ext cx="7543800" cy="35814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It is a given – being implemented</a:t>
            </a:r>
          </a:p>
          <a:p>
            <a:pPr algn="l">
              <a:buFont typeface="Wingdings" pitchFamily="2" charset="2"/>
              <a:buChar char="v"/>
            </a:pPr>
            <a:endParaRPr lang="en-US" dirty="0" smtClean="0">
              <a:solidFill>
                <a:schemeClr val="tx1"/>
              </a:solidFill>
            </a:endParaRPr>
          </a:p>
          <a:p>
            <a:pPr marL="347663" indent="-347663" algn="l"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Development requires Root Cause analysis </a:t>
            </a:r>
            <a:r>
              <a:rPr lang="en-US" dirty="0" err="1" smtClean="0">
                <a:solidFill>
                  <a:schemeClr val="tx1"/>
                </a:solidFill>
              </a:rPr>
              <a:t>backfit</a:t>
            </a:r>
            <a:r>
              <a:rPr lang="en-US" dirty="0" smtClean="0">
                <a:solidFill>
                  <a:schemeClr val="tx1"/>
                </a:solidFill>
              </a:rPr>
              <a:t> (preemptive déjà vu)</a:t>
            </a:r>
          </a:p>
          <a:p>
            <a:pPr algn="l">
              <a:buFont typeface="Wingdings" pitchFamily="2" charset="2"/>
              <a:buChar char="v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Involve everything and everyone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 descr="fpak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0"/>
            <a:ext cx="2133600" cy="2133600"/>
          </a:xfrm>
          <a:prstGeom prst="rect">
            <a:avLst/>
          </a:prstGeom>
          <a:noFill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 . . and of course, it’s all about . . 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743200"/>
            <a:ext cx="7848600" cy="38862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52400"/>
            <a:ext cx="2057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 descr="best png-tru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228600"/>
            <a:ext cx="2057400" cy="167640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28800" y="2743200"/>
            <a:ext cx="566033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152400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152400"/>
            <a:ext cx="2133600" cy="177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</TotalTime>
  <Words>555</Words>
  <Application>Microsoft Office PowerPoint</Application>
  <PresentationFormat>On-screen Show (4:3)</PresentationFormat>
  <Paragraphs>97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Changes at RPS</vt:lpstr>
      <vt:lpstr>Safety Culture: Implementation and Expectations</vt:lpstr>
      <vt:lpstr>PowerPoint Presentation</vt:lpstr>
      <vt:lpstr>PowerPoint Presentation</vt:lpstr>
      <vt:lpstr>Airline Safety</vt:lpstr>
      <vt:lpstr>Nuclear Safety</vt:lpstr>
      <vt:lpstr>So, what is Safety Culture?</vt:lpstr>
      <vt:lpstr>PowerPoint Presentation</vt:lpstr>
      <vt:lpstr>PowerPoint Presentation</vt:lpstr>
      <vt:lpstr>Safety Culture is:</vt:lpstr>
      <vt:lpstr>Safety Culture Traits</vt:lpstr>
      <vt:lpstr>Safety Culture Traits</vt:lpstr>
      <vt:lpstr>Safety Culture Traits</vt:lpstr>
      <vt:lpstr>Safety Culture provides</vt:lpstr>
      <vt:lpstr>“Safety Culture is where it’s at!”</vt:lpstr>
      <vt:lpstr>Support of the Policy</vt:lpstr>
      <vt:lpstr>. . . and of course, it’s all about . . 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Culture</dc:title>
  <dc:creator>Lee Cox</dc:creator>
  <cp:lastModifiedBy>Laura Pring</cp:lastModifiedBy>
  <cp:revision>55</cp:revision>
  <dcterms:created xsi:type="dcterms:W3CDTF">2010-08-20T17:47:51Z</dcterms:created>
  <dcterms:modified xsi:type="dcterms:W3CDTF">2011-10-07T14:08:44Z</dcterms:modified>
</cp:coreProperties>
</file>